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4630400" cy="8229600"/>
  <p:notesSz cx="8229600" cy="14630400"/>
  <p:embeddedFontLst>
    <p:embeddedFont>
      <p:font typeface="Sora Medium" panose="020B0604020202020204" charset="0"/>
      <p:regular r:id="rId13"/>
    </p:embeddedFont>
    <p:embeddedFont>
      <p:font typeface="Noto Sans TC" panose="020B0604020202020204" charset="-128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7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0687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3227891" y="987627"/>
            <a:ext cx="7620997" cy="9114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550"/>
              </a:lnSpc>
            </a:pPr>
            <a:r>
              <a:rPr lang="en-US" sz="8000" dirty="0" smtClean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INTEGRANTES</a:t>
            </a:r>
            <a:endParaRPr lang="en-US" sz="8000" dirty="0"/>
          </a:p>
        </p:txBody>
      </p:sp>
      <p:sp>
        <p:nvSpPr>
          <p:cNvPr id="3" name="Retângulo 2"/>
          <p:cNvSpPr/>
          <p:nvPr/>
        </p:nvSpPr>
        <p:spPr>
          <a:xfrm>
            <a:off x="395224" y="2391124"/>
            <a:ext cx="500611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Eduardo </a:t>
            </a:r>
            <a:r>
              <a:rPr lang="pt-BR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Cecilio</a:t>
            </a: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Alves Santos – </a:t>
            </a:r>
            <a:r>
              <a:rPr lang="pt-BR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RA:824224719</a:t>
            </a: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Ian Bastos Leme de Moraes – </a:t>
            </a:r>
            <a:r>
              <a:rPr lang="pt-BR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RA:825111187</a:t>
            </a: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Kauan</a:t>
            </a: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Camargo Miranda </a:t>
            </a: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RA: 825141414</a:t>
            </a: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pt-BR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Lucas Tosta Piola – </a:t>
            </a:r>
            <a:r>
              <a:rPr lang="pt-BR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RA:825137169</a:t>
            </a: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Victor Gonçalves </a:t>
            </a:r>
            <a:r>
              <a:rPr lang="pt-BR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Volpi </a:t>
            </a:r>
            <a:r>
              <a:rPr lang="pt-BR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pt-BR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RA: </a:t>
            </a:r>
            <a:r>
              <a:rPr lang="pt-BR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825117218</a:t>
            </a: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Wagner </a:t>
            </a:r>
            <a:r>
              <a:rPr lang="pt-BR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Quispe</a:t>
            </a: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Espinal – </a:t>
            </a:r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RA:823154959</a:t>
            </a: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12707112" y="7650480"/>
            <a:ext cx="1874520" cy="579120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7335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átis: Obrigado pela atenção! - Material Claro e Objetivo em PDF para  Estudo Rápid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755495" cy="8299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4932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795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Sistema de Alerta de Enchentes Baseado em IoT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2445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As enchentes urbanas são eventos recorrentes em diversas cidades brasileiras, resultando em perdas materiais significativas, danos à infraestrutura e riscos à vida humana. Estes desastres são agravados pela urbanização desordenada, impermeabilização do solo e mudanças climáticas.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294114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Este trabalho propõe um sistema de alerta de enchentes baseado em Internet das Coisas (IoT), voltado para áreas urbanas vulneráveis. A solução utiliza sensores de nível de água conectados a microcontroladores ESP32 e redes de comunicação LoRaWAN ou Wi-Fi para monitoramento em tempo real, processamento em nuvem e geração de alertas automáticos.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345" y="966549"/>
            <a:ext cx="7408783" cy="591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Introdução e Contextualização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62345" y="1841778"/>
            <a:ext cx="425768" cy="425768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06" y="1877258"/>
            <a:ext cx="283845" cy="35480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277303" y="1906786"/>
            <a:ext cx="236565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Desafios Urbanos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277303" y="2315885"/>
            <a:ext cx="7204353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Enchentes urbanas causadas por urbanização desordenada, impermeabilização do solo e ausência de políticas públicas eficazes de monitoramento.</a:t>
            </a:r>
            <a:endParaRPr lang="en-US" sz="1450" dirty="0"/>
          </a:p>
        </p:txBody>
      </p:sp>
      <p:sp>
        <p:nvSpPr>
          <p:cNvPr id="8" name="Shape 4"/>
          <p:cNvSpPr/>
          <p:nvPr/>
        </p:nvSpPr>
        <p:spPr>
          <a:xfrm>
            <a:off x="662345" y="3300174"/>
            <a:ext cx="425768" cy="425768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306" y="3335655"/>
            <a:ext cx="283845" cy="35480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277303" y="3365183"/>
            <a:ext cx="2776537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Soluções Tecnológicas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277303" y="3774281"/>
            <a:ext cx="7204353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Necessidade de detecção precoce de situações de risco e acionamento de alertas em tempo real para população e autoridades.</a:t>
            </a:r>
            <a:endParaRPr lang="en-US" sz="1450" dirty="0"/>
          </a:p>
        </p:txBody>
      </p:sp>
      <p:sp>
        <p:nvSpPr>
          <p:cNvPr id="12" name="Shape 7"/>
          <p:cNvSpPr/>
          <p:nvPr/>
        </p:nvSpPr>
        <p:spPr>
          <a:xfrm>
            <a:off x="662345" y="4758571"/>
            <a:ext cx="425768" cy="425768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306" y="4794052"/>
            <a:ext cx="283845" cy="35480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277303" y="4823579"/>
            <a:ext cx="236565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Internet das Coisas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1277303" y="5232678"/>
            <a:ext cx="7204353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IoT como ferramenta promissora para criação de sistemas automatizados de coleta, transmissão e análise de dados ambientais.</a:t>
            </a:r>
            <a:endParaRPr lang="en-US" sz="1450" dirty="0"/>
          </a:p>
        </p:txBody>
      </p:sp>
      <p:sp>
        <p:nvSpPr>
          <p:cNvPr id="16" name="Text 10"/>
          <p:cNvSpPr/>
          <p:nvPr/>
        </p:nvSpPr>
        <p:spPr>
          <a:xfrm>
            <a:off x="662345" y="6051352"/>
            <a:ext cx="7819311" cy="1211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proposta visa aumentar a capacidade de resposta a desastres, reduzir danos e contribuir para a construção de cidades mais resilientes e seguras, alinhando-se aos princípios de Cidades Inteligentes e promovendo a integração entre infraestrutura tecnológica e gestão pública.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149" y="489704"/>
            <a:ext cx="4714042" cy="554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Objetivos do Projeto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413" y="1399222"/>
            <a:ext cx="1325404" cy="102239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3338" y="1881068"/>
            <a:ext cx="249555" cy="3119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08220" y="1576626"/>
            <a:ext cx="2218492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Objetivo Geral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4808220" y="1960245"/>
            <a:ext cx="3797737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Desenvolver sistema de alerta baseado em IoT</a:t>
            </a:r>
            <a:endParaRPr lang="en-US" sz="1350" dirty="0"/>
          </a:p>
        </p:txBody>
      </p:sp>
      <p:sp>
        <p:nvSpPr>
          <p:cNvPr id="7" name="Shape 3"/>
          <p:cNvSpPr/>
          <p:nvPr/>
        </p:nvSpPr>
        <p:spPr>
          <a:xfrm>
            <a:off x="4675108" y="2434233"/>
            <a:ext cx="9289852" cy="11430"/>
          </a:xfrm>
          <a:prstGeom prst="roundRect">
            <a:avLst>
              <a:gd name="adj" fmla="val 232922"/>
            </a:avLst>
          </a:prstGeom>
          <a:solidFill>
            <a:srgbClr val="3F3F44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2711" y="2465903"/>
            <a:ext cx="2650808" cy="1022390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3338" y="2821067"/>
            <a:ext cx="249555" cy="31194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470922" y="2643307"/>
            <a:ext cx="2385060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Sensores e Hardware</a:t>
            </a:r>
            <a:endParaRPr lang="en-US" sz="1700" dirty="0"/>
          </a:p>
        </p:txBody>
      </p:sp>
      <p:sp>
        <p:nvSpPr>
          <p:cNvPr id="11" name="Text 5"/>
          <p:cNvSpPr/>
          <p:nvPr/>
        </p:nvSpPr>
        <p:spPr>
          <a:xfrm>
            <a:off x="5470922" y="3026926"/>
            <a:ext cx="2385417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Projetar sensores com ESP32</a:t>
            </a:r>
            <a:endParaRPr lang="en-US" sz="1350" dirty="0"/>
          </a:p>
        </p:txBody>
      </p:sp>
      <p:sp>
        <p:nvSpPr>
          <p:cNvPr id="12" name="Shape 6"/>
          <p:cNvSpPr/>
          <p:nvPr/>
        </p:nvSpPr>
        <p:spPr>
          <a:xfrm>
            <a:off x="5337810" y="3500914"/>
            <a:ext cx="8627150" cy="11430"/>
          </a:xfrm>
          <a:prstGeom prst="roundRect">
            <a:avLst>
              <a:gd name="adj" fmla="val 232922"/>
            </a:avLst>
          </a:prstGeom>
          <a:solidFill>
            <a:srgbClr val="3F3F44"/>
          </a:solidFill>
          <a:ln/>
        </p:spPr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80009" y="3532584"/>
            <a:ext cx="3976211" cy="102239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43338" y="3887748"/>
            <a:ext cx="249555" cy="311944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133624" y="3709988"/>
            <a:ext cx="2218492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Comunicação</a:t>
            </a:r>
            <a:endParaRPr lang="en-US" sz="1700" dirty="0"/>
          </a:p>
        </p:txBody>
      </p:sp>
      <p:sp>
        <p:nvSpPr>
          <p:cNvPr id="16" name="Text 8"/>
          <p:cNvSpPr/>
          <p:nvPr/>
        </p:nvSpPr>
        <p:spPr>
          <a:xfrm>
            <a:off x="6133624" y="4093607"/>
            <a:ext cx="2775228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Estabelecer redes LoRaWAN/Wi-Fi</a:t>
            </a:r>
            <a:endParaRPr lang="en-US" sz="1350" dirty="0"/>
          </a:p>
        </p:txBody>
      </p:sp>
      <p:sp>
        <p:nvSpPr>
          <p:cNvPr id="17" name="Shape 9"/>
          <p:cNvSpPr/>
          <p:nvPr/>
        </p:nvSpPr>
        <p:spPr>
          <a:xfrm>
            <a:off x="6000512" y="4567595"/>
            <a:ext cx="7964448" cy="11430"/>
          </a:xfrm>
          <a:prstGeom prst="roundRect">
            <a:avLst>
              <a:gd name="adj" fmla="val 232922"/>
            </a:avLst>
          </a:prstGeom>
          <a:solidFill>
            <a:srgbClr val="3F3F44"/>
          </a:solidFill>
          <a:ln/>
        </p:spPr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7308" y="4599265"/>
            <a:ext cx="5301615" cy="1022390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43338" y="4954429"/>
            <a:ext cx="249555" cy="311944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6796326" y="4776668"/>
            <a:ext cx="1987510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Processamento</a:t>
            </a:r>
            <a:endParaRPr lang="en-US" sz="1700" dirty="0"/>
          </a:p>
        </p:txBody>
      </p:sp>
      <p:sp>
        <p:nvSpPr>
          <p:cNvPr id="21" name="Text 11"/>
          <p:cNvSpPr/>
          <p:nvPr/>
        </p:nvSpPr>
        <p:spPr>
          <a:xfrm>
            <a:off x="6796326" y="5160288"/>
            <a:ext cx="198751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Criar sistema em nuvem</a:t>
            </a:r>
            <a:endParaRPr lang="en-US" sz="1350" dirty="0"/>
          </a:p>
        </p:txBody>
      </p:sp>
      <p:sp>
        <p:nvSpPr>
          <p:cNvPr id="22" name="Shape 12"/>
          <p:cNvSpPr/>
          <p:nvPr/>
        </p:nvSpPr>
        <p:spPr>
          <a:xfrm>
            <a:off x="6663214" y="5634276"/>
            <a:ext cx="7301746" cy="11430"/>
          </a:xfrm>
          <a:prstGeom prst="roundRect">
            <a:avLst>
              <a:gd name="adj" fmla="val 232922"/>
            </a:avLst>
          </a:prstGeom>
          <a:solidFill>
            <a:srgbClr val="3F3F44"/>
          </a:solidFill>
          <a:ln/>
        </p:spPr>
      </p:sp>
      <p:pic>
        <p:nvPicPr>
          <p:cNvPr id="23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4606" y="5665946"/>
            <a:ext cx="6627019" cy="1022390"/>
          </a:xfrm>
          <a:prstGeom prst="rect">
            <a:avLst/>
          </a:prstGeom>
        </p:spPr>
      </p:pic>
      <p:pic>
        <p:nvPicPr>
          <p:cNvPr id="24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43338" y="6021110"/>
            <a:ext cx="249555" cy="311944"/>
          </a:xfrm>
          <a:prstGeom prst="rect">
            <a:avLst/>
          </a:prstGeom>
        </p:spPr>
      </p:pic>
      <p:sp>
        <p:nvSpPr>
          <p:cNvPr id="25" name="Text 13"/>
          <p:cNvSpPr/>
          <p:nvPr/>
        </p:nvSpPr>
        <p:spPr>
          <a:xfrm>
            <a:off x="7459027" y="5843349"/>
            <a:ext cx="2218492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Notificações</a:t>
            </a:r>
            <a:endParaRPr lang="en-US" sz="1700" dirty="0"/>
          </a:p>
        </p:txBody>
      </p:sp>
      <p:sp>
        <p:nvSpPr>
          <p:cNvPr id="26" name="Text 14"/>
          <p:cNvSpPr/>
          <p:nvPr/>
        </p:nvSpPr>
        <p:spPr>
          <a:xfrm>
            <a:off x="7459027" y="6226969"/>
            <a:ext cx="289310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Desenvolver alertas automatizados</a:t>
            </a:r>
            <a:endParaRPr lang="en-US" sz="1350" dirty="0"/>
          </a:p>
        </p:txBody>
      </p:sp>
      <p:sp>
        <p:nvSpPr>
          <p:cNvPr id="27" name="Text 15"/>
          <p:cNvSpPr/>
          <p:nvPr/>
        </p:nvSpPr>
        <p:spPr>
          <a:xfrm>
            <a:off x="621149" y="6888004"/>
            <a:ext cx="13388102" cy="851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 projeto tem como objetivo principal desenvolver um sistema completo de alerta de enchentes para áreas urbanas vulneráveis. Os objetivos específicos incluem a implementação de sensores de nível de água, estabelecimento de comunicação eficiente, processamento em nuvem, mecanismos de notificação e validação da eficiência do sistema em ambiente de teste.</a:t>
            </a:r>
            <a:endParaRPr lang="en-US" sz="1350" dirty="0"/>
          </a:p>
        </p:txBody>
      </p:sp>
      <p:sp>
        <p:nvSpPr>
          <p:cNvPr id="28" name="Retângulo 27"/>
          <p:cNvSpPr/>
          <p:nvPr/>
        </p:nvSpPr>
        <p:spPr>
          <a:xfrm>
            <a:off x="12755880" y="7650480"/>
            <a:ext cx="1874520" cy="579120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5051" y="515898"/>
            <a:ext cx="7866698" cy="1140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Metodologia de Desenvolvimento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125051" y="1930241"/>
            <a:ext cx="182404" cy="1343263"/>
          </a:xfrm>
          <a:prstGeom prst="roundRect">
            <a:avLst>
              <a:gd name="adj" fmla="val 1500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489859" y="2112645"/>
            <a:ext cx="3309580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Levantamento de Requisitos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489859" y="2507218"/>
            <a:ext cx="7501890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Identificação das necessidades técnicas e sociais para o desenvolvimento do sistema de alerta, considerando características específicas das áreas vulneráveis.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398776" y="3410307"/>
            <a:ext cx="182404" cy="1343263"/>
          </a:xfrm>
          <a:prstGeom prst="roundRect">
            <a:avLst>
              <a:gd name="adj" fmla="val 1500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6763583" y="3592711"/>
            <a:ext cx="4731544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Escolha e Configuração dos Dispositivos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763583" y="3987284"/>
            <a:ext cx="7228165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Seleção dos sensores de nível de água, microcontroladores ESP32 e módulos de comunicação adequados para o ambiente de implementação.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672501" y="4890373"/>
            <a:ext cx="182404" cy="1343263"/>
          </a:xfrm>
          <a:prstGeom prst="roundRect">
            <a:avLst>
              <a:gd name="adj" fmla="val 1500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7037308" y="5072777"/>
            <a:ext cx="3589020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Desenvolvimento do Protótipo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037308" y="5467350"/>
            <a:ext cx="6954441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Montagem do sistema, integração entre hardware e software, configuração das redes de comunicação LoRaWAN ou Wi-Fi.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946225" y="6370439"/>
            <a:ext cx="182404" cy="1343263"/>
          </a:xfrm>
          <a:prstGeom prst="roundRect">
            <a:avLst>
              <a:gd name="adj" fmla="val 15007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311033" y="6552843"/>
            <a:ext cx="2815471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Implementação e Testes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311033" y="6947416"/>
            <a:ext cx="6680716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Desenvolvimento da plataforma em nuvem, criação das interfaces de alerta e validação do funcionamento completo do sistema.</a:t>
            </a:r>
            <a:endParaRPr lang="en-US" sz="1400" dirty="0"/>
          </a:p>
        </p:txBody>
      </p:sp>
      <p:sp>
        <p:nvSpPr>
          <p:cNvPr id="16" name="Retângulo 15"/>
          <p:cNvSpPr/>
          <p:nvPr/>
        </p:nvSpPr>
        <p:spPr>
          <a:xfrm>
            <a:off x="12755880" y="7650480"/>
            <a:ext cx="1874520" cy="579120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4969" y="596146"/>
            <a:ext cx="5035748" cy="629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Referencial Teórico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2181701" y="1893332"/>
            <a:ext cx="2517815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Internet das Coisas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04969" y="2328863"/>
            <a:ext cx="3994547" cy="1289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Paradigma que permite interconexão de dispositivos físicos via internet, viabilizando coleta e análise de dados em tempo real</a:t>
            </a:r>
            <a:endParaRPr lang="en-US" sz="1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578" y="1720572"/>
            <a:ext cx="4627126" cy="4627126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7362" y="2682657"/>
            <a:ext cx="301347" cy="3767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0765" y="1628418"/>
            <a:ext cx="3635812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Sistemas de Monitoramento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9930765" y="2063948"/>
            <a:ext cx="3994666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Compostos por sensores, redes e plataformas para acompanhar variáveis ambientais e detectar desastres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1578" y="1720572"/>
            <a:ext cx="4627126" cy="4627126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2240" y="2414409"/>
            <a:ext cx="301347" cy="3767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031492" y="3332917"/>
            <a:ext cx="2517815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Enchentes Urbanas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0031492" y="3768447"/>
            <a:ext cx="3893939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Fenômenos recorrentes causados por impermeabilização do solo e urbanização desordenada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1578" y="1720572"/>
            <a:ext cx="4627126" cy="4627126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59845" y="4124146"/>
            <a:ext cx="301347" cy="376714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9930765" y="5037415"/>
            <a:ext cx="2517815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Comunicação</a:t>
            </a:r>
            <a:endParaRPr lang="en-US" sz="1950" dirty="0"/>
          </a:p>
        </p:txBody>
      </p:sp>
      <p:sp>
        <p:nvSpPr>
          <p:cNvPr id="16" name="Text 8"/>
          <p:cNvSpPr/>
          <p:nvPr/>
        </p:nvSpPr>
        <p:spPr>
          <a:xfrm>
            <a:off x="9930765" y="5472946"/>
            <a:ext cx="3994666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LoRaWAN e Wi-Fi como tecnologias essenciais para sistemas IoT em ambientes urbanos</a:t>
            </a:r>
            <a:endParaRPr lang="en-US" sz="15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1578" y="1720572"/>
            <a:ext cx="4627126" cy="4627126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92650" y="5448955"/>
            <a:ext cx="301347" cy="376714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2029658" y="4772382"/>
            <a:ext cx="2669858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Cidades Inteligentes</a:t>
            </a:r>
            <a:endParaRPr lang="en-US" sz="1950" dirty="0"/>
          </a:p>
        </p:txBody>
      </p:sp>
      <p:sp>
        <p:nvSpPr>
          <p:cNvPr id="20" name="Text 10"/>
          <p:cNvSpPr/>
          <p:nvPr/>
        </p:nvSpPr>
        <p:spPr>
          <a:xfrm>
            <a:off x="704969" y="5207913"/>
            <a:ext cx="3994547" cy="644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Uso de TICs para melhorar serviços públicos e qualidade de vida dos cidadãos</a:t>
            </a:r>
            <a:endParaRPr lang="en-US" sz="1550" dirty="0"/>
          </a:p>
        </p:txBody>
      </p:sp>
      <p:pic>
        <p:nvPicPr>
          <p:cNvPr id="21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01578" y="1720572"/>
            <a:ext cx="4627126" cy="4627126"/>
          </a:xfrm>
          <a:prstGeom prst="rect">
            <a:avLst/>
          </a:prstGeom>
        </p:spPr>
      </p:pic>
      <p:pic>
        <p:nvPicPr>
          <p:cNvPr id="22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10059" y="4558129"/>
            <a:ext cx="301347" cy="376714"/>
          </a:xfrm>
          <a:prstGeom prst="rect">
            <a:avLst/>
          </a:prstGeom>
        </p:spPr>
      </p:pic>
      <p:sp>
        <p:nvSpPr>
          <p:cNvPr id="23" name="Text 11"/>
          <p:cNvSpPr/>
          <p:nvPr/>
        </p:nvSpPr>
        <p:spPr>
          <a:xfrm>
            <a:off x="704969" y="6666428"/>
            <a:ext cx="13220462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 referencial teórico aborda conceitos fundamentais para o desenvolvimento do sistema, incluindo IoT, sistemas de monitoramento ambiental, enchentes urbanas, tecnologias de comunicação, computação em nuvem e o conceito de Cidades Inteligentes, estabelecendo as bases científicas para a proposta.</a:t>
            </a:r>
            <a:endParaRPr lang="en-US" sz="1550" dirty="0"/>
          </a:p>
        </p:txBody>
      </p:sp>
      <p:sp>
        <p:nvSpPr>
          <p:cNvPr id="24" name="Retângulo 23"/>
          <p:cNvSpPr/>
          <p:nvPr/>
        </p:nvSpPr>
        <p:spPr>
          <a:xfrm>
            <a:off x="12755880" y="7650480"/>
            <a:ext cx="1874520" cy="579120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7188" y="464225"/>
            <a:ext cx="7110532" cy="527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Arquitetura do Sistema Proposto</a:t>
            </a:r>
            <a:endParaRPr lang="en-US" sz="3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7188" y="1244918"/>
            <a:ext cx="844034" cy="163056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89934" y="1413629"/>
            <a:ext cx="2905839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Camada de Sensoriamento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7089934" y="1778556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Sensores de nível de água</a:t>
            </a:r>
            <a:endParaRPr lang="en-US" sz="1300" dirty="0"/>
          </a:p>
        </p:txBody>
      </p:sp>
      <p:sp>
        <p:nvSpPr>
          <p:cNvPr id="7" name="Text 3"/>
          <p:cNvSpPr/>
          <p:nvPr/>
        </p:nvSpPr>
        <p:spPr>
          <a:xfrm>
            <a:off x="7089934" y="2107644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Microcontroladores ESP32</a:t>
            </a:r>
            <a:endParaRPr lang="en-US" sz="1300" dirty="0"/>
          </a:p>
        </p:txBody>
      </p:sp>
      <p:sp>
        <p:nvSpPr>
          <p:cNvPr id="8" name="Text 4"/>
          <p:cNvSpPr/>
          <p:nvPr/>
        </p:nvSpPr>
        <p:spPr>
          <a:xfrm>
            <a:off x="7089934" y="2436733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Alimentação por energia solar</a:t>
            </a:r>
            <a:endParaRPr lang="en-US" sz="13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7188" y="2875478"/>
            <a:ext cx="844034" cy="163056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89934" y="3044190"/>
            <a:ext cx="2755463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Camada de Comunicação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7089934" y="3409117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Redes LoRaWAN para áreas extensas</a:t>
            </a:r>
            <a:endParaRPr lang="en-US" sz="1300" dirty="0"/>
          </a:p>
        </p:txBody>
      </p:sp>
      <p:sp>
        <p:nvSpPr>
          <p:cNvPr id="12" name="Text 7"/>
          <p:cNvSpPr/>
          <p:nvPr/>
        </p:nvSpPr>
        <p:spPr>
          <a:xfrm>
            <a:off x="7089934" y="3738205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Wi-Fi para áreas com infraestrutura</a:t>
            </a:r>
            <a:endParaRPr lang="en-US" sz="1300" dirty="0"/>
          </a:p>
        </p:txBody>
      </p:sp>
      <p:sp>
        <p:nvSpPr>
          <p:cNvPr id="13" name="Text 8"/>
          <p:cNvSpPr/>
          <p:nvPr/>
        </p:nvSpPr>
        <p:spPr>
          <a:xfrm>
            <a:off x="7089934" y="4067294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Protocolos de segurança</a:t>
            </a:r>
            <a:endParaRPr lang="en-US" sz="13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7188" y="4506039"/>
            <a:ext cx="844034" cy="163056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089934" y="4674751"/>
            <a:ext cx="2938582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Camada de Processamento</a:t>
            </a:r>
            <a:endParaRPr lang="en-US" sz="1650" dirty="0"/>
          </a:p>
        </p:txBody>
      </p:sp>
      <p:sp>
        <p:nvSpPr>
          <p:cNvPr id="16" name="Text 10"/>
          <p:cNvSpPr/>
          <p:nvPr/>
        </p:nvSpPr>
        <p:spPr>
          <a:xfrm>
            <a:off x="7089934" y="5039678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Serviços em nuvem</a:t>
            </a:r>
            <a:endParaRPr lang="en-US" sz="1300" dirty="0"/>
          </a:p>
        </p:txBody>
      </p:sp>
      <p:sp>
        <p:nvSpPr>
          <p:cNvPr id="17" name="Text 11"/>
          <p:cNvSpPr/>
          <p:nvPr/>
        </p:nvSpPr>
        <p:spPr>
          <a:xfrm>
            <a:off x="7089934" y="5368766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Análise de dados em tempo real</a:t>
            </a:r>
            <a:endParaRPr lang="en-US" sz="1300" dirty="0"/>
          </a:p>
        </p:txBody>
      </p:sp>
      <p:sp>
        <p:nvSpPr>
          <p:cNvPr id="18" name="Text 12"/>
          <p:cNvSpPr/>
          <p:nvPr/>
        </p:nvSpPr>
        <p:spPr>
          <a:xfrm>
            <a:off x="7089934" y="5697855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Algoritmos preditivos</a:t>
            </a:r>
            <a:endParaRPr lang="en-US" sz="1300" dirty="0"/>
          </a:p>
        </p:txBody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7188" y="6136600"/>
            <a:ext cx="844034" cy="1630561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7089934" y="6305312"/>
            <a:ext cx="2110026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Camada de Alerta</a:t>
            </a:r>
            <a:endParaRPr lang="en-US" sz="1650" dirty="0"/>
          </a:p>
        </p:txBody>
      </p:sp>
      <p:sp>
        <p:nvSpPr>
          <p:cNvPr id="21" name="Text 14"/>
          <p:cNvSpPr/>
          <p:nvPr/>
        </p:nvSpPr>
        <p:spPr>
          <a:xfrm>
            <a:off x="7089934" y="6670238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Aplicativo móvel</a:t>
            </a:r>
            <a:endParaRPr lang="en-US" sz="1300" dirty="0"/>
          </a:p>
        </p:txBody>
      </p:sp>
      <p:sp>
        <p:nvSpPr>
          <p:cNvPr id="22" name="Text 15"/>
          <p:cNvSpPr/>
          <p:nvPr/>
        </p:nvSpPr>
        <p:spPr>
          <a:xfrm>
            <a:off x="7089934" y="6999327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Mensagens SMS</a:t>
            </a:r>
            <a:endParaRPr lang="en-US" sz="1300" dirty="0"/>
          </a:p>
        </p:txBody>
      </p:sp>
      <p:sp>
        <p:nvSpPr>
          <p:cNvPr id="23" name="Text 16"/>
          <p:cNvSpPr/>
          <p:nvPr/>
        </p:nvSpPr>
        <p:spPr>
          <a:xfrm>
            <a:off x="7089934" y="7328416"/>
            <a:ext cx="69496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Painéis informativos públicos</a:t>
            </a:r>
            <a:endParaRPr lang="en-US" sz="1300" dirty="0"/>
          </a:p>
        </p:txBody>
      </p:sp>
      <p:sp>
        <p:nvSpPr>
          <p:cNvPr id="24" name="Retângulo 23"/>
          <p:cNvSpPr/>
          <p:nvPr/>
        </p:nvSpPr>
        <p:spPr>
          <a:xfrm>
            <a:off x="12755880" y="7650480"/>
            <a:ext cx="1874520" cy="579120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3082"/>
            <a:ext cx="63972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Resultados Esperados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05489"/>
            <a:ext cx="6407944" cy="2758559"/>
          </a:xfrm>
          <a:prstGeom prst="roundRect">
            <a:avLst>
              <a:gd name="adj" fmla="val 1233"/>
            </a:avLst>
          </a:prstGeom>
          <a:solidFill>
            <a:srgbClr val="26262B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232303"/>
            <a:ext cx="59543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Sistema de Monitoramento em Tempo Real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077051"/>
            <a:ext cx="59543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Criação de um sistema funcional capaz de monitorar o nível da água em tempo real em pontos estratégicos das áreas urbanas vulneráveis, fornecendo dados precisos sobre a situação hidrológica.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005489"/>
            <a:ext cx="6408063" cy="2758559"/>
          </a:xfrm>
          <a:prstGeom prst="roundRect">
            <a:avLst>
              <a:gd name="adj" fmla="val 1233"/>
            </a:avLst>
          </a:prstGeom>
          <a:solidFill>
            <a:srgbClr val="26262B"/>
          </a:solidFill>
          <a:ln/>
        </p:spPr>
      </p:sp>
      <p:sp>
        <p:nvSpPr>
          <p:cNvPr id="7" name="Text 5"/>
          <p:cNvSpPr/>
          <p:nvPr/>
        </p:nvSpPr>
        <p:spPr>
          <a:xfrm>
            <a:off x="7655362" y="2232303"/>
            <a:ext cx="52633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Comunicação Eficiente e Econômica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362" y="2722721"/>
            <a:ext cx="59544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Implementação de uma rede de comunicação eficiente e de baixo custo entre os sensores e a central de monitoramento, utilizando tecnologias LoRaWAN e Wi-Fi de acordo com as necessidades específicas de cada área.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990862"/>
            <a:ext cx="6407944" cy="2395657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5217676"/>
            <a:ext cx="49720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Sistema de Alertas Automatizados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708094"/>
            <a:ext cx="59543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Emissão automatizada de alertas para a população e autoridades competentes, reduzindo significativamente o tempo de resposta a situações de risco e permitindo evacuações preventivas quando necessário.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990862"/>
            <a:ext cx="6408063" cy="2395657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13" name="Text 11"/>
          <p:cNvSpPr/>
          <p:nvPr/>
        </p:nvSpPr>
        <p:spPr>
          <a:xfrm>
            <a:off x="7655362" y="5217676"/>
            <a:ext cx="56985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Contribuição para Cidades Inteligentes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362" y="5708094"/>
            <a:ext cx="59544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Desenvolvimento de soluções tecnológicas aplicadas à gestão de desastres urbanos, contribuindo para o avanço do conceito de Cidades Inteligentes e para a melhoria da qualidade de vida dos cidadãos.</a:t>
            </a:r>
            <a:endParaRPr lang="en-US" sz="1750" dirty="0"/>
          </a:p>
        </p:txBody>
      </p:sp>
      <p:sp>
        <p:nvSpPr>
          <p:cNvPr id="15" name="Retângulo 14"/>
          <p:cNvSpPr/>
          <p:nvPr/>
        </p:nvSpPr>
        <p:spPr>
          <a:xfrm>
            <a:off x="12755880" y="7650480"/>
            <a:ext cx="1874520" cy="579120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4863"/>
            <a:ext cx="96919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Conclusão e Perspectivas Futuras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80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Impacto Social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61761"/>
            <a:ext cx="62447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 sistema de alerta de enchentes baseado em IoT representa uma solução inovadora para minimizar os impactos causados por eventos hidrológicos extremos em áreas urbanas vulneráveis. A integração de sensores, microcontroladores e redes de comunicação proporciona monitoramento em tempo real e emissão de alertas automáticos.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406152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Além de potencializar a capacidade de resposta e prevenção de desastres, a solução contribui para a construção de cidades mais resilientes, inteligentes e sustentáveis, alinhando-se às diretrizes de Cidades Inteligentes.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080617"/>
            <a:ext cx="38036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Aplicabilidade e Expansão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2661761"/>
            <a:ext cx="62447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tecnologia pode ser adaptada e replicada em diversos contextos urbanos brasileiros, considerando as especificidades locais. O sistema contribui para a redução de danos materiais, preservação de vidas e melhoria da gestão pública frente aos desafios impostos pelas mudanças climáticas e urbanização desordenada.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Como perspectivas futuras, o sistema pode ser expandido para incluir outros tipos de desastres naturais e integrar-se a plataformas mais amplas de gestão urbana inteligente.</a:t>
            </a:r>
            <a:endParaRPr lang="en-US" sz="1750" dirty="0"/>
          </a:p>
        </p:txBody>
      </p:sp>
      <p:sp>
        <p:nvSpPr>
          <p:cNvPr id="9" name="Retângulo 8"/>
          <p:cNvSpPr/>
          <p:nvPr/>
        </p:nvSpPr>
        <p:spPr>
          <a:xfrm>
            <a:off x="12755880" y="7650480"/>
            <a:ext cx="1874520" cy="579120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942</Words>
  <Application>Microsoft Office PowerPoint</Application>
  <PresentationFormat>Personalizar</PresentationFormat>
  <Paragraphs>97</Paragraphs>
  <Slides>10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Sora Medium</vt:lpstr>
      <vt:lpstr>Noto Sans TC</vt:lpstr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Alcione Volpi</cp:lastModifiedBy>
  <cp:revision>3</cp:revision>
  <dcterms:created xsi:type="dcterms:W3CDTF">2025-06-10T23:52:31Z</dcterms:created>
  <dcterms:modified xsi:type="dcterms:W3CDTF">2025-06-11T22:26:10Z</dcterms:modified>
</cp:coreProperties>
</file>